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58" r:id="rId4"/>
    <p:sldId id="260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3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F14C1-51F9-4AFB-8229-82A71063669A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A7BA6-9139-4F60-AD6D-C8DF12960C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002307"/>
            <a:ext cx="8064896" cy="151216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«Организационно-методическое сопровождение деятельности педагогических работников дошкольных образовательных организаций (ДОО) по формированию основ инженерного мышления у дошкольников»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085184"/>
            <a:ext cx="4608512" cy="1512168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Разработчик проекта: </a:t>
            </a:r>
          </a:p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Арнольдовна, </a:t>
            </a:r>
          </a:p>
          <a:p>
            <a:pPr algn="l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МУ «Отдел образования Исполнительного комитета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Спасского муниципального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3491005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Алгоритм для детей: узнайте, как развить навыки логического мышления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306635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3357" y="1559404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Актуальность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</a:t>
            </a: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роекта</a:t>
            </a:r>
            <a:r>
              <a:rPr lang="ru-RU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780928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Социальный заказ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общества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Соответствие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ФГОС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Недостаточная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готовность педагогических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кадров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Дефицит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методических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материалов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Недостаточная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организация методической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работы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Потребность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инновационных подходах</a:t>
            </a:r>
          </a:p>
        </p:txBody>
      </p:sp>
      <p:pic>
        <p:nvPicPr>
          <p:cNvPr id="5" name="Рисунок 4" descr="Алгоритм для детей: узнайте, как развить навыки логического мышлен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306635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688" y="3717032"/>
            <a:ext cx="8136904" cy="2520280"/>
          </a:xfrm>
        </p:spPr>
        <p:txBody>
          <a:bodyPr/>
          <a:lstStyle/>
          <a:p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115" y="260350"/>
            <a:ext cx="8281035" cy="15735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ru-RU" sz="16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Цель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эффективного организационно-методического сопровождения деятельности педагогических работников по формированию основ инженерного мышления у детей дошкольного </a:t>
            </a: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возраста.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050" y="2060774"/>
            <a:ext cx="8208364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Задачи проекта: 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sz="16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Содействовать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 организации взаимодействия воспитателя, коллектива и администрации в определении затруднений воспитателя по  развитию основ инженерного мышления у дошкольника </a:t>
            </a:r>
            <a:b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sz="16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Разработать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систему мероприятий, направленных на повышение квалификации педагогов в области формирования инженерного мышления у </a:t>
            </a: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дошкольников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докурсовой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этап</a:t>
            </a: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).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sz="16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Организовать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методическую поддержку по внедрению современных образовательных технологий и методик, способствующих развитию инженерного мышления у </a:t>
            </a: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детей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посткурсовой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этап</a:t>
            </a: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).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sz="1600" dirty="0" smtClean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Создать 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 поддерживать информационный ресурс (группа в социальных сетях или присоединиться к сообществу ВК «</a:t>
            </a:r>
            <a:r>
              <a:rPr lang="ru-RU" sz="16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ПиктоМир</a:t>
            </a:r>
            <a:r>
              <a:rPr lang="ru-RU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Татарстан») для обмена опытом, размещения методических материалов и новостей в области формирования основ инженерного мышления у дошкольников.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824" y="8619"/>
            <a:ext cx="8303639" cy="1440160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Условия реализации задач, н</a:t>
            </a:r>
            <a:r>
              <a:rPr lang="en-US" altLang="en-US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аправленных</a:t>
            </a:r>
            <a:r>
              <a:rPr lang="en-US" alt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</a:t>
            </a:r>
            <a:r>
              <a:rPr lang="en-US" alt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повышение</a:t>
            </a:r>
            <a:r>
              <a:rPr lang="ru-RU" altLang="en-US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квалификации педагогов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области формирования  основ инженерного мышления у дошкольников</a:t>
            </a:r>
            <a:r>
              <a:rPr lang="ru-RU" sz="1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Задачи </a:t>
            </a:r>
            <a:r>
              <a:rPr lang="ru-RU" sz="1600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Организационно-методического сопровождения </a:t>
            </a:r>
            <a:r>
              <a:rPr lang="ru-RU" sz="1600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деятельности </a:t>
            </a:r>
            <a:r>
              <a:rPr lang="ru-RU" sz="1600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воспитателя по развитию основ инженерного мышления  (</a:t>
            </a:r>
            <a:r>
              <a:rPr lang="ru-RU" sz="1600" i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докурсовой</a:t>
            </a:r>
            <a:r>
              <a:rPr lang="ru-RU" sz="1600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этап)</a:t>
            </a:r>
            <a:endParaRPr lang="ru-RU" sz="1600" dirty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251925" y="1646800"/>
            <a:ext cx="2664296" cy="8640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Административная поддержка</a:t>
            </a:r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251520" y="3573016"/>
            <a:ext cx="2664296" cy="8640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/>
              <a:t>Рекомендации методического объединения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251520" y="5373217"/>
            <a:ext cx="2664296" cy="8640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/>
              <a:t>Педагогические советы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1495" y="1398270"/>
            <a:ext cx="5676900" cy="15989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обеспечение необходимых ресурсов (методическая литература, дополнительное обучение), </a:t>
            </a:r>
            <a:endParaRPr lang="ru-RU" sz="13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Verdana" panose="020B0604030504040204" pitchFamily="34" charset="0"/>
                <a:ea typeface="Verdana" panose="020B0604030504040204" pitchFamily="34" charset="0"/>
              </a:rPr>
              <a:t>координация </a:t>
            </a: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действий между педагогическим составом и администрацией для достижения поставленных целей, </a:t>
            </a:r>
            <a:endParaRPr lang="ru-RU" sz="13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Verdana" panose="020B0604030504040204" pitchFamily="34" charset="0"/>
                <a:ea typeface="Verdana" panose="020B0604030504040204" pitchFamily="34" charset="0"/>
              </a:rPr>
              <a:t>консультация </a:t>
            </a: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администрации в </a:t>
            </a:r>
            <a:r>
              <a:rPr lang="ru-RU" sz="1300" dirty="0" smtClean="0">
                <a:latin typeface="Verdana" panose="020B0604030504040204" pitchFamily="34" charset="0"/>
                <a:ea typeface="Verdana" panose="020B0604030504040204" pitchFamily="34" charset="0"/>
              </a:rPr>
              <a:t>обновлении  </a:t>
            </a: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локальных актов, содержания </a:t>
            </a:r>
            <a:r>
              <a:rPr lang="ru-RU" sz="1300" dirty="0" smtClean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образовательной программы детского сада</a:t>
            </a:r>
            <a:endParaRPr lang="ru-RU" sz="1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59832" y="3140968"/>
            <a:ext cx="5688632" cy="1728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помощь воспитателям в выявлении и анализе проблемных зон в развитии инженерного мышления у детей. Это позволит коллективу сосредоточиться на конкретных трудностях и разработать стратегии их </a:t>
            </a:r>
            <a:r>
              <a:rPr lang="ru-RU" sz="1300" dirty="0" smtClean="0">
                <a:latin typeface="Verdana" panose="020B0604030504040204" pitchFamily="34" charset="0"/>
                <a:ea typeface="Verdana" panose="020B0604030504040204" pitchFamily="34" charset="0"/>
              </a:rPr>
              <a:t>преодоления.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Verdana" panose="020B0604030504040204" pitchFamily="34" charset="0"/>
                <a:ea typeface="Verdana" panose="020B0604030504040204" pitchFamily="34" charset="0"/>
              </a:rPr>
              <a:t>Содействие </a:t>
            </a: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воспитателю в выборе учреждения ДПО для прохождения курсов повышения квалификации по направлению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59832" y="5013177"/>
            <a:ext cx="5760640" cy="1844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обсуждение и формулировка целей и задач, направленных на повышение квалификации педагогов в области формирования инженерных компетенций у дошкольников.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</a:rPr>
              <a:t>Ознакомление с локальными актами по реализации данного проекта. (изменения в образовательной программе ДОУ, программе развития, положения о создании инновационной площадки, положения о системе поощрений и признания заслуг педагогов) </a:t>
            </a:r>
          </a:p>
          <a:p>
            <a:pPr algn="just"/>
            <a:endParaRPr lang="ru-RU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26005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Организационно-методическое обеспечение деятельности воспитателя по освоению методики занятий дополнительной образовательной программы «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Алгоритмика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»</a:t>
            </a:r>
            <a:r>
              <a:rPr lang="ru-RU" sz="1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7620000" cy="4373563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</a:p>
          <a:p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484784"/>
          <a:ext cx="8280920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9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5279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Методист-педагогу: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Методические рекомендации по проведению цикла занятий «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Алгоритмика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» с использованием учебной среды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ПиктоМир 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подготовительных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группах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МБДОУ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«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Детский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сад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</a:p>
                    <a:p>
                      <a:r>
                        <a:rPr lang="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«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Колосок</a:t>
                      </a:r>
                      <a:r>
                        <a:rPr lang="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»»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</a:t>
                      </a:r>
                      <a:r>
                        <a:rPr lang="en-US" altLang="ru-RU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Болгар</a:t>
                      </a:r>
                      <a:r>
                        <a:rPr lang="ru-RU" altLang="en-US" sz="16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-базовой площадке.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524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Педагог-педагогу:</a:t>
                      </a:r>
                      <a:endParaRPr lang="ru-RU" sz="16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Обучение использования игровых технологий в образовательной деятельности: </a:t>
                      </a:r>
                      <a:b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знакомства с различными видами роботов – исполнителей;</a:t>
                      </a:r>
                      <a:b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пояснений действий команд – пиктограмм;</a:t>
                      </a:r>
                      <a:b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внедрения правил для новых сценариев и игровых ситуаций;</a:t>
                      </a:r>
                      <a:b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-перехода от предметно-игровой среды к цифровой платформе.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931224" cy="1260058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Комплекс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мер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реализации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задач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направленных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повышение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квалификации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педагогов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области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формирования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основ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инженерного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мышления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</a:t>
            </a:r>
            <a:r>
              <a:rPr lang="en-US" alt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дошкольников</a:t>
            </a:r>
            <a:r>
              <a:rPr 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988840"/>
          <a:ext cx="7848872" cy="4452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4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4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8996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Механизм реализации задач по развитию основ инженерного мышления у дошкольников</a:t>
                      </a:r>
                      <a:endParaRPr lang="ru-RU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056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Деятельность с администрацией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(заведующий, старший</a:t>
                      </a:r>
                      <a:r>
                        <a:rPr lang="ru-RU" sz="1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воспитатель, профсоюз, родительский комитет</a:t>
                      </a:r>
                      <a:r>
                        <a:rPr lang="ru-RU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 базовой площадки МБДОУ «Детский сад «Колосок» г.Болгар </a:t>
                      </a:r>
                    </a:p>
                    <a:p>
                      <a:pPr algn="l"/>
                      <a:endParaRPr lang="ru-RU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Встреча  с администрацией ДОО и педагогическими работниками по завершению курсов (через 2-3 дня после курсов):</a:t>
                      </a:r>
                    </a:p>
                    <a:p>
                      <a:pPr algn="l"/>
                      <a:r>
                        <a:rPr lang="ru-RU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Анализ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текущих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показателей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профессиональной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подготовки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педагогов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новой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инновационной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дополнительной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образовательной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программе</a:t>
                      </a:r>
                      <a:r>
                        <a:rPr lang="en-US" altLang="ru-RU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«</a:t>
                      </a:r>
                      <a:r>
                        <a:rPr lang="en-US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Алгоритмика</a:t>
                      </a:r>
                      <a:r>
                        <a:rPr lang="" alt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»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разработка плана действий на основе полученных данных.</a:t>
                      </a:r>
                    </a:p>
                    <a:p>
                      <a:pPr algn="l"/>
                      <a:endParaRPr lang="ru-RU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931224" cy="1260058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/>
              <a:t> 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Деятельность педагогического коллектива по реализации механизма развития основ инженерного мышления у дошкольников</a:t>
            </a:r>
            <a:b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2555" y="1156335"/>
          <a:ext cx="8698230" cy="5609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3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055"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Механизм реализации задач по развитию основ инженерного мышления у дошкольников</a:t>
                      </a:r>
                      <a:endParaRPr lang="ru-RU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75"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Деятельность с педагогами ДОУ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Ноябрь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2025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–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март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2026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en-US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апрель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май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2026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</a:p>
                    <a:p>
                      <a:endParaRPr lang="ru-RU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Организация и проведение практикумов, открытых занятий с детьми  для обсуждения и решения возникающих проблем по </a:t>
                      </a:r>
                      <a:r>
                        <a:rPr lang="ru-RU" sz="1400" i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Алгоритмике</a:t>
                      </a:r>
                      <a:r>
                        <a:rPr lang="ru-RU" sz="1400" i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ru-RU" sz="1400" i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i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Адаптировать ресурсы материально-технического обеспечения под потребности программы.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Создание кейсов методических материалов:  «Методист», «Руководитель», «Педагог» по вопросам реализации проекта.</a:t>
                      </a:r>
                      <a:endParaRPr lang="ru-RU" altLang="ru-RU" sz="1400" i="0" dirty="0" smtClean="0">
                        <a:latin typeface="Verdana" panose="020B0604030504040204" pitchFamily="34" charset="0"/>
                        <a:ea typeface="Verdana" panose="020B0604030504040204" pitchFamily="34" charset="0"/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Публикация лучших практик и методических материалов в области формирования основ инженерного мышления у дошкольников на сайте детского сада, в группах  социальных сетей, в сообществе «</a:t>
                      </a:r>
                      <a:r>
                        <a:rPr lang="ru-RU" sz="140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ПиктоМир</a:t>
                      </a:r>
                      <a:r>
                        <a:rPr 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Татарстан» для обмена опытом, размещения методических материалов в области формирования основ инженерного мышления у дошкольников.</a:t>
                      </a:r>
                      <a:endParaRPr lang="ru-RU" sz="1400" i="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1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О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рганизация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и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проведение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научно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-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практической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конференции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«Первые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шаги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в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Инженерию»</a:t>
                      </a:r>
                      <a:endParaRPr lang="en-US" altLang="en-US" sz="1400" i="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-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Конкурс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практического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мастер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-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класса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по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направлению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на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получение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звания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«Мастер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Инженерии»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.</a:t>
                      </a:r>
                      <a:endParaRPr lang="en-US" altLang="ru-RU" sz="1400" i="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-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Подготовка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отчетов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и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рекомендаций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для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дальнейшего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совершенствования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проекта</a:t>
                      </a:r>
                      <a:r>
                        <a:rPr lang="en-US" altLang="ru-RU" sz="14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sym typeface="+mn-ea"/>
                        </a:rPr>
                        <a:t>.</a:t>
                      </a:r>
                      <a:endParaRPr lang="en-US" altLang="ru-RU" sz="1400" i="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i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Участие в </a:t>
                      </a:r>
                      <a:r>
                        <a:rPr lang="ru-RU" sz="1400" i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грантовых</a:t>
                      </a:r>
                      <a:r>
                        <a:rPr lang="ru-RU" sz="1400" i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конкурсах.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59" y="188640"/>
            <a:ext cx="7856071" cy="57606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Ожидаемые результаты</a:t>
            </a:r>
            <a:r>
              <a:rPr lang="ru-RU" sz="18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ru-RU" sz="1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8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05" y="692785"/>
            <a:ext cx="7916545" cy="5747385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Повышение уровня профессиональной компетентности воспитателей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Педагоги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освоили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новые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методы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технологии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стали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более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уверенными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своих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силах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готовы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реализации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инновационных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проектов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области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инженерного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образования</a:t>
            </a:r>
            <a:r>
              <a:rPr lang="en-US" alt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1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оздана</a:t>
            </a:r>
            <a:r>
              <a:rPr lang="ru-RU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апробирована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базовая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площадка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МБДОУ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Детский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сад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Колосок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"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Болгар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успешно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функционирует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как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ресурсный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центр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предоставляя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возможность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педагогам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из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других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ДОУ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ознакомиться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лучшими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практиками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технологиями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области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инженерного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образования</a:t>
            </a:r>
            <a:r>
              <a:rPr lang="en-US" alt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en-US" altLang="ru-RU" sz="1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Увеличение интереса родителей к дополнительным образовательным программам учреждения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ru-RU" sz="1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Укрепление репутации детского сада как центра передовых педагогических практик. 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ru-RU" sz="1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sym typeface="+mn-ea"/>
              </a:rPr>
              <a:t>Улучшение качества образовательного  процесса в детском саду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sym typeface="+mn-ea"/>
              </a:rPr>
              <a:t>.</a:t>
            </a:r>
            <a:endParaRPr lang="ru-RU" sz="1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1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7856071" cy="216024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СПАСИБО                     </a:t>
            </a:r>
            <a:r>
              <a:rPr lang="ru-RU" sz="4400" b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 ВНИМАНИЕ!</a:t>
            </a:r>
            <a:r>
              <a:rPr lang="ru-RU" sz="4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4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4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 descr="Алгоритм для детей: узнайте, как развить навыки логического мышлен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306635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84*437"/>
  <p:tag name="TABLE_ENDDRAG_RECT" val="9*91*684*43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634</Words>
  <Application>Microsoft Office PowerPoint</Application>
  <PresentationFormat>Экран (4:3)</PresentationFormat>
  <Paragraphs>87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«Организационно-методическое сопровождение деятельности педагогических работников дошкольных образовательных организаций (ДОО) по формированию основ инженерного мышления у дошкольников»</vt:lpstr>
      <vt:lpstr>Презентация PowerPoint</vt:lpstr>
      <vt:lpstr>   </vt:lpstr>
      <vt:lpstr> Условия реализации задач, направленных на повышение квалификации педагогов в области формирования  основ инженерного мышления у дошкольников Задачи Организационно-методического сопровождения деятельности воспитателя по развитию основ инженерного мышления  (докурсовой этап)</vt:lpstr>
      <vt:lpstr> Организационно-методическое обеспечение деятельности воспитателя по освоению методики занятий дополнительной образовательной программы «Алгоритмика»  </vt:lpstr>
      <vt:lpstr> Комплекс мер по реализации задач,  направленных на повышение квалификации педагогов в области формирования  основ  инженерного мышления у дошкольников </vt:lpstr>
      <vt:lpstr>  Деятельность педагогического коллектива по реализации механизма развития основ инженерного мышления у дошкольников </vt:lpstr>
      <vt:lpstr>Ожидаемые результаты: </vt:lpstr>
      <vt:lpstr>СПАСИБО                    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Организационно-методическое сопровождение деятельности педагогических работников  МБДОУ по формированию основ инженерного мышления у дошкольников</dc:title>
  <dc:creator>Машанина Елена Борисовна</dc:creator>
  <cp:lastModifiedBy>Никитина СА</cp:lastModifiedBy>
  <cp:revision>31</cp:revision>
  <dcterms:created xsi:type="dcterms:W3CDTF">2025-04-02T10:32:00Z</dcterms:created>
  <dcterms:modified xsi:type="dcterms:W3CDTF">2025-08-25T06:19:37Z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BD5886E22E134974841CEABE6C1B6D9C_12</vt:lpwstr>
  </property>
  <property fmtid="{D5CDD505-2E9C-101B-9397-08002B2CF9AE}" pid="3" name="KSOProductBuildVer">
    <vt:lpwstr>1049-12.2.0.21546</vt:lpwstr>
  </property>
</Properties>
</file>